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1544" r:id="rId2"/>
    <p:sldId id="257" r:id="rId3"/>
    <p:sldId id="1543" r:id="rId4"/>
    <p:sldId id="1513" r:id="rId5"/>
    <p:sldId id="1518" r:id="rId6"/>
    <p:sldId id="256" r:id="rId7"/>
    <p:sldId id="258" r:id="rId8"/>
    <p:sldId id="262" r:id="rId9"/>
    <p:sldId id="265" r:id="rId10"/>
    <p:sldId id="266" r:id="rId11"/>
    <p:sldId id="269" r:id="rId12"/>
    <p:sldId id="272" r:id="rId13"/>
    <p:sldId id="267" r:id="rId14"/>
    <p:sldId id="1545" r:id="rId15"/>
  </p:sldIdLst>
  <p:sldSz cx="9144000" cy="6858000" type="screen4x3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5854"/>
    <p:restoredTop sz="96208"/>
  </p:normalViewPr>
  <p:slideViewPr>
    <p:cSldViewPr snapToGrid="0" snapToObjects="1">
      <p:cViewPr varScale="1">
        <p:scale>
          <a:sx n="69" d="100"/>
          <a:sy n="69" d="100"/>
        </p:scale>
        <p:origin x="161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>
        <p:guide orient="horz" pos="2904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b="0"/>
            </a:lvl1pPr>
          </a:lstStyle>
          <a:p>
            <a:pPr>
              <a:defRPr/>
            </a:pPr>
            <a:fld id="{36A73BF1-B7C0-41F9-A8F4-F2760A8758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966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b="0"/>
            </a:lvl1pPr>
          </a:lstStyle>
          <a:p>
            <a:pPr>
              <a:defRPr/>
            </a:pPr>
            <a:fld id="{0AE26D07-B6D6-462C-9CD4-0C816FCCE2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859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:notes"/>
          <p:cNvSpPr txBox="1">
            <a:spLocks noGrp="1"/>
          </p:cNvSpPr>
          <p:nvPr>
            <p:ph type="sldNum" idx="12"/>
          </p:nvPr>
        </p:nvSpPr>
        <p:spPr>
          <a:xfrm>
            <a:off x="3978131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  <p:sp>
        <p:nvSpPr>
          <p:cNvPr id="73" name="Google Shape;7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75166125b7_0_64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00" cy="41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6" name="Google Shape;146;g175166125b7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30915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4" name="Google Shape;8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0" name="Google Shape;9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75166125b7_0_28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00" cy="41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14" name="Google Shape;114;g175166125b7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75166125b7_0_5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00" cy="41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34" name="Google Shape;134;g175166125b7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75166125b7_0_59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00" cy="41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0" name="Google Shape;140;g175166125b7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9b2a7b41de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9b2a7b41de_1_1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00" cy="41892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9" name="Google Shape;159;g19b2a7b41de_1_11:notes"/>
          <p:cNvSpPr txBox="1">
            <a:spLocks noGrp="1"/>
          </p:cNvSpPr>
          <p:nvPr>
            <p:ph type="sldNum" idx="12"/>
          </p:nvPr>
        </p:nvSpPr>
        <p:spPr>
          <a:xfrm>
            <a:off x="3978131" y="8842030"/>
            <a:ext cx="3043200" cy="465600"/>
          </a:xfrm>
          <a:prstGeom prst="rect">
            <a:avLst/>
          </a:prstGeom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52438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9b2a7b41de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9b2a7b41de_1_1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00" cy="41892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9" name="Google Shape;159;g19b2a7b41de_1_11:notes"/>
          <p:cNvSpPr txBox="1">
            <a:spLocks noGrp="1"/>
          </p:cNvSpPr>
          <p:nvPr>
            <p:ph type="sldNum" idx="12"/>
          </p:nvPr>
        </p:nvSpPr>
        <p:spPr>
          <a:xfrm>
            <a:off x="3978131" y="8842030"/>
            <a:ext cx="3043200" cy="465600"/>
          </a:xfrm>
          <a:prstGeom prst="rect">
            <a:avLst/>
          </a:prstGeom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30059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75166125b7_0_64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00" cy="41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6" name="Google Shape;146;g175166125b7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5D395-0FC7-4CB9-9E60-D5A336F8A0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04176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1905000" cy="304800"/>
          </a:xfrm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CBB64528-3B8F-4F49-A1F8-69C6604940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45379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2588-95ED-45ED-8A66-12919DE33F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275461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7E77F-271D-465B-8814-3634302534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61044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A97FD-744B-4643-A502-19F98181D1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431441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1B198-2107-4DA5-AD27-EC96981612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37739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 sz="2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 sz="2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38D33-70B6-4DCB-B2D2-A8B6611F707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13612394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8A711-2B5F-4778-BC75-6737B47E8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7626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FD538-6048-4FB3-B708-3B0979E0B9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68153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9433A-F959-4D01-91E7-25D5206811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96325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3F439-AB63-4EFA-A648-49AE2E3661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9113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DBEF3-5AA8-45E2-AF8D-43FA123699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87627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6E462-0B69-4E0D-9BD6-FC3DA2B40F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7174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86600" y="6248400"/>
            <a:ext cx="1905000" cy="304800"/>
          </a:xfrm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1282C8FB-2E45-486C-B010-4F96493210E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38831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3505200" cy="1130300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304801"/>
            <a:ext cx="5111750" cy="5791200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435100"/>
            <a:ext cx="3505200" cy="4691063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86600" y="6400800"/>
            <a:ext cx="1905000" cy="304800"/>
          </a:xfrm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E79B4B6D-72DC-4830-AE61-BB84DDDDD9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71765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86600" y="6400800"/>
            <a:ext cx="1905000" cy="304800"/>
          </a:xfrm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F6ADC4AC-96F3-4980-9EC3-2448DCAA09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0189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55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23025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rgbClr val="000000"/>
                </a:solidFill>
                <a:latin typeface="+mn-lt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F755A835-13DC-4281-9570-01580564101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0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3" r:id="rId15"/>
    <p:sldLayoutId id="2147483712" r:id="rId16"/>
  </p:sldLayoutIdLst>
  <p:transition spd="med"/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Century Gothic" pitchFamily="34" charset="0"/>
          <a:ea typeface="ＭＳ Ｐゴシック" pitchFamily="-65" charset="-128"/>
          <a:cs typeface="ＭＳ Ｐゴシック" pitchFamily="-65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Century Gothic" pitchFamily="34" charset="0"/>
          <a:ea typeface="ＭＳ Ｐゴシック" pitchFamily="-65" charset="-128"/>
          <a:cs typeface="ＭＳ Ｐゴシック" pitchFamily="-65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Century Gothic" pitchFamily="34" charset="0"/>
          <a:ea typeface="ＭＳ Ｐゴシック" pitchFamily="-65" charset="-128"/>
          <a:cs typeface="ＭＳ Ｐゴシック" pitchFamily="-65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Century Gothic" pitchFamily="34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"/>
          <p:cNvSpPr txBox="1">
            <a:spLocks noGrp="1"/>
          </p:cNvSpPr>
          <p:nvPr>
            <p:ph type="subTitle" idx="1"/>
          </p:nvPr>
        </p:nvSpPr>
        <p:spPr>
          <a:xfrm>
            <a:off x="152400" y="1905000"/>
            <a:ext cx="8938672" cy="31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entury Gothic"/>
              <a:buNone/>
            </a:pPr>
            <a:endParaRPr sz="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80000"/>
              </a:lnSpc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0"/>
              <a:buFont typeface="Century Gothic"/>
              <a:buNone/>
            </a:pPr>
            <a:endParaRPr sz="4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i="1" dirty="0">
                <a:latin typeface="Calibri"/>
                <a:ea typeface="Calibri"/>
                <a:cs typeface="Calibri"/>
                <a:sym typeface="Calibri"/>
              </a:rPr>
              <a:t>Ahmed Osman, Dickson Kargbo, Faith Bangura, Abubakkar Bah, Ezekiel Rowland, Rashid Ansumana on behalf of  the HEAL-SL Team</a:t>
            </a:r>
            <a:endParaRPr dirty="0"/>
          </a:p>
          <a:p>
            <a:pPr marL="0" lvl="0" indent="0" algn="ctr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</a:pP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Ministry of Health and Sanitation</a:t>
            </a:r>
            <a:endParaRPr dirty="0"/>
          </a:p>
          <a:p>
            <a:pPr marL="0" lvl="0" indent="0" algn="ctr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Njala University</a:t>
            </a:r>
            <a:endParaRPr dirty="0"/>
          </a:p>
          <a:p>
            <a:pPr marL="0" lvl="0" indent="0" algn="ctr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University of Toronto</a:t>
            </a:r>
            <a:endParaRPr dirty="0"/>
          </a:p>
          <a:p>
            <a:pPr marL="0" lvl="0" indent="0" algn="ctr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</a:pPr>
            <a:endParaRPr sz="2400" dirty="0"/>
          </a:p>
          <a:p>
            <a:pPr marL="0" lvl="0" indent="0" algn="ctr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Supported by the Bill and Melinda Gates Foundation and CIHR, Canada 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600" dirty="0">
                <a:latin typeface="Calibri"/>
                <a:ea typeface="Calibri"/>
                <a:cs typeface="Calibri"/>
                <a:sym typeface="Calibri"/>
              </a:rPr>
            </a:br>
            <a:endParaRPr sz="2000" b="1" i="1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7" name="Google Shape;7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87" y="5691207"/>
            <a:ext cx="3595250" cy="1150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94201" y="6087019"/>
            <a:ext cx="2923563" cy="627623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17152" y="5616921"/>
            <a:ext cx="1273920" cy="1213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705829" y="5674667"/>
            <a:ext cx="1023716" cy="1023716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"/>
          <p:cNvSpPr/>
          <p:nvPr/>
        </p:nvSpPr>
        <p:spPr>
          <a:xfrm>
            <a:off x="152400" y="304800"/>
            <a:ext cx="8763000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en-US" sz="4500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HEAL</a:t>
            </a:r>
            <a:r>
              <a:rPr lang="en-US" sz="4500" b="1" i="0" u="none" strike="noStrike" cap="none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-SL</a:t>
            </a:r>
            <a:r>
              <a:rPr lang="en-US" sz="4500" b="1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: Excess Mortality During COVID-19 (Bo City, Sierra Leone)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g175166125b7_0_59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12125"/>
            <a:ext cx="8839199" cy="453929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36;g175166125b7_0_52">
            <a:extLst>
              <a:ext uri="{FF2B5EF4-FFF2-40B4-BE49-F238E27FC236}">
                <a16:creationId xmlns:a16="http://schemas.microsoft.com/office/drawing/2014/main" id="{01700CE5-8DDC-F0BF-066C-1A39BA560716}"/>
              </a:ext>
            </a:extLst>
          </p:cNvPr>
          <p:cNvSpPr txBox="1">
            <a:spLocks/>
          </p:cNvSpPr>
          <p:nvPr/>
        </p:nvSpPr>
        <p:spPr>
          <a:xfrm>
            <a:off x="304800" y="235077"/>
            <a:ext cx="8534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b="1" dirty="0">
                <a:solidFill>
                  <a:srgbClr val="C00000"/>
                </a:solidFill>
              </a:rPr>
              <a:t>117 Call Line ages 50+</a:t>
            </a:r>
          </a:p>
          <a:p>
            <a:r>
              <a:rPr lang="en-US" sz="3600" b="1" dirty="0">
                <a:solidFill>
                  <a:srgbClr val="C00000"/>
                </a:solidFill>
              </a:rPr>
              <a:t>Deaths by week 2020-2021</a:t>
            </a:r>
            <a:endParaRPr lang="en-US" sz="3600" b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D9B250-2CD0-8442-AAB2-5A1ABE4AE6A0}"/>
              </a:ext>
            </a:extLst>
          </p:cNvPr>
          <p:cNvSpPr txBox="1"/>
          <p:nvPr/>
        </p:nvSpPr>
        <p:spPr>
          <a:xfrm>
            <a:off x="925945" y="3610787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accent2"/>
                </a:solidFill>
              </a:rPr>
              <a:t>Original strain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2F5D00-CADF-0648-8ADA-E092E5F84BD0}"/>
              </a:ext>
            </a:extLst>
          </p:cNvPr>
          <p:cNvSpPr txBox="1"/>
          <p:nvPr/>
        </p:nvSpPr>
        <p:spPr>
          <a:xfrm>
            <a:off x="3108036" y="2641600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accent2"/>
                </a:solidFill>
              </a:rPr>
              <a:t>~ Alpha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13ABC6-238F-6C4D-BE1F-E2E3D7FF5D26}"/>
              </a:ext>
            </a:extLst>
          </p:cNvPr>
          <p:cNvSpPr txBox="1"/>
          <p:nvPr/>
        </p:nvSpPr>
        <p:spPr>
          <a:xfrm>
            <a:off x="4263376" y="1662103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accent2"/>
                </a:solidFill>
              </a:rPr>
              <a:t>~ Delta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02B7F2-D900-FD40-9CB0-D49E2910EB61}"/>
              </a:ext>
            </a:extLst>
          </p:cNvPr>
          <p:cNvSpPr txBox="1"/>
          <p:nvPr/>
        </p:nvSpPr>
        <p:spPr>
          <a:xfrm>
            <a:off x="5581072" y="3061977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accent2"/>
                </a:solidFill>
              </a:rPr>
              <a:t>~ Omicron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B7F2-D900-FD40-9CB0-D49E2910EB61}"/>
              </a:ext>
            </a:extLst>
          </p:cNvPr>
          <p:cNvSpPr txBox="1"/>
          <p:nvPr/>
        </p:nvSpPr>
        <p:spPr>
          <a:xfrm>
            <a:off x="5134020" y="2165483"/>
            <a:ext cx="3536546" cy="6463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FF0000"/>
                </a:solidFill>
              </a:rPr>
              <a:t>117 Call Line Deaths</a:t>
            </a:r>
          </a:p>
          <a:p>
            <a:r>
              <a:rPr lang="en-US" sz="1800" i="1" dirty="0" smtClean="0">
                <a:solidFill>
                  <a:schemeClr val="accent5">
                    <a:lumMod val="90000"/>
                  </a:schemeClr>
                </a:solidFill>
              </a:rPr>
              <a:t>Sierra Leone COVID Cases (WHO)</a:t>
            </a:r>
            <a:endParaRPr lang="en-US" sz="1800" i="1" dirty="0">
              <a:solidFill>
                <a:schemeClr val="accent5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g19b2a7b41de_1_11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1690904"/>
            <a:ext cx="8915399" cy="4578429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g19b2a7b41de_1_11"/>
          <p:cNvSpPr txBox="1">
            <a:spLocks noGrp="1"/>
          </p:cNvSpPr>
          <p:nvPr>
            <p:ph type="title"/>
          </p:nvPr>
        </p:nvSpPr>
        <p:spPr>
          <a:xfrm>
            <a:off x="446926" y="410967"/>
            <a:ext cx="8250148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000" b="1" dirty="0">
                <a:solidFill>
                  <a:srgbClr val="C00000"/>
                </a:solidFill>
              </a:rPr>
              <a:t>Bo Government Hospital Mortuary ages 50+, deaths by week 2020-21</a:t>
            </a:r>
            <a:endParaRPr sz="4000" dirty="0">
              <a:highlight>
                <a:srgbClr val="FFFF00"/>
              </a:highligh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D9B250-2CD0-8442-AAB2-5A1ABE4AE6A0}"/>
              </a:ext>
            </a:extLst>
          </p:cNvPr>
          <p:cNvSpPr txBox="1"/>
          <p:nvPr/>
        </p:nvSpPr>
        <p:spPr>
          <a:xfrm>
            <a:off x="925945" y="3610787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accent2"/>
                </a:solidFill>
              </a:rPr>
              <a:t>Original strain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2F5D00-CADF-0648-8ADA-E092E5F84BD0}"/>
              </a:ext>
            </a:extLst>
          </p:cNvPr>
          <p:cNvSpPr txBox="1"/>
          <p:nvPr/>
        </p:nvSpPr>
        <p:spPr>
          <a:xfrm>
            <a:off x="3108036" y="2641600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accent2"/>
                </a:solidFill>
              </a:rPr>
              <a:t>~ Alpha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13ABC6-238F-6C4D-BE1F-E2E3D7FF5D26}"/>
              </a:ext>
            </a:extLst>
          </p:cNvPr>
          <p:cNvSpPr txBox="1"/>
          <p:nvPr/>
        </p:nvSpPr>
        <p:spPr>
          <a:xfrm>
            <a:off x="4263376" y="1662103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accent2"/>
                </a:solidFill>
              </a:rPr>
              <a:t>~ Delta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02B7F2-D900-FD40-9CB0-D49E2910EB61}"/>
              </a:ext>
            </a:extLst>
          </p:cNvPr>
          <p:cNvSpPr txBox="1"/>
          <p:nvPr/>
        </p:nvSpPr>
        <p:spPr>
          <a:xfrm>
            <a:off x="5581072" y="3061977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accent2"/>
                </a:solidFill>
              </a:rPr>
              <a:t>~ Omicron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B7F2-D900-FD40-9CB0-D49E2910EB61}"/>
              </a:ext>
            </a:extLst>
          </p:cNvPr>
          <p:cNvSpPr txBox="1"/>
          <p:nvPr/>
        </p:nvSpPr>
        <p:spPr>
          <a:xfrm>
            <a:off x="5134020" y="2165483"/>
            <a:ext cx="3536546" cy="6463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FF0000"/>
                </a:solidFill>
              </a:rPr>
              <a:t>Mortuary (Bo Govt. Hospital)</a:t>
            </a:r>
          </a:p>
          <a:p>
            <a:r>
              <a:rPr lang="en-US" sz="1800" i="1" dirty="0" smtClean="0">
                <a:solidFill>
                  <a:schemeClr val="accent5">
                    <a:lumMod val="90000"/>
                  </a:schemeClr>
                </a:solidFill>
              </a:rPr>
              <a:t>Sierra Leone COVID Cases (WHO)</a:t>
            </a:r>
            <a:endParaRPr lang="en-US" sz="1800" i="1" dirty="0">
              <a:solidFill>
                <a:schemeClr val="accent5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10051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g19b2a7b41de_1_11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1819552"/>
            <a:ext cx="8915399" cy="4578429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g19b2a7b41de_1_11"/>
          <p:cNvSpPr txBox="1">
            <a:spLocks noGrp="1"/>
          </p:cNvSpPr>
          <p:nvPr>
            <p:ph type="title"/>
          </p:nvPr>
        </p:nvSpPr>
        <p:spPr>
          <a:xfrm>
            <a:off x="27825" y="179111"/>
            <a:ext cx="91440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 dirty="0">
                <a:solidFill>
                  <a:srgbClr val="C00000"/>
                </a:solidFill>
              </a:rPr>
              <a:t>Mercy Hospital Admissions ages 50+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by week, 2020-21</a:t>
            </a:r>
            <a:endParaRPr dirty="0">
              <a:highlight>
                <a:srgbClr val="FFFF00"/>
              </a:highligh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D9B250-2CD0-8442-AAB2-5A1ABE4AE6A0}"/>
              </a:ext>
            </a:extLst>
          </p:cNvPr>
          <p:cNvSpPr txBox="1"/>
          <p:nvPr/>
        </p:nvSpPr>
        <p:spPr>
          <a:xfrm>
            <a:off x="925945" y="3610787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accent2"/>
                </a:solidFill>
              </a:rPr>
              <a:t>Original strain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2F5D00-CADF-0648-8ADA-E092E5F84BD0}"/>
              </a:ext>
            </a:extLst>
          </p:cNvPr>
          <p:cNvSpPr txBox="1"/>
          <p:nvPr/>
        </p:nvSpPr>
        <p:spPr>
          <a:xfrm>
            <a:off x="3108036" y="2641600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accent2"/>
                </a:solidFill>
              </a:rPr>
              <a:t>~ Alpha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13ABC6-238F-6C4D-BE1F-E2E3D7FF5D26}"/>
              </a:ext>
            </a:extLst>
          </p:cNvPr>
          <p:cNvSpPr txBox="1"/>
          <p:nvPr/>
        </p:nvSpPr>
        <p:spPr>
          <a:xfrm>
            <a:off x="4138801" y="1819552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accent2"/>
                </a:solidFill>
              </a:rPr>
              <a:t>~ Delta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02B7F2-D900-FD40-9CB0-D49E2910EB61}"/>
              </a:ext>
            </a:extLst>
          </p:cNvPr>
          <p:cNvSpPr txBox="1"/>
          <p:nvPr/>
        </p:nvSpPr>
        <p:spPr>
          <a:xfrm>
            <a:off x="5581072" y="3061977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accent2"/>
                </a:solidFill>
              </a:rPr>
              <a:t>~ Omicron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02B7F2-D900-FD40-9CB0-D49E2910EB61}"/>
              </a:ext>
            </a:extLst>
          </p:cNvPr>
          <p:cNvSpPr txBox="1"/>
          <p:nvPr/>
        </p:nvSpPr>
        <p:spPr>
          <a:xfrm>
            <a:off x="5134020" y="2355353"/>
            <a:ext cx="3536546" cy="6463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FF0000"/>
                </a:solidFill>
              </a:rPr>
              <a:t>Mercy Hospital Admissions</a:t>
            </a:r>
          </a:p>
          <a:p>
            <a:r>
              <a:rPr lang="en-US" sz="1800" i="1" dirty="0" smtClean="0">
                <a:solidFill>
                  <a:schemeClr val="accent5">
                    <a:lumMod val="90000"/>
                  </a:schemeClr>
                </a:solidFill>
              </a:rPr>
              <a:t>Sierra Leone COVID Cases (WHO)</a:t>
            </a:r>
            <a:endParaRPr lang="en-US" sz="1800" i="1" dirty="0">
              <a:solidFill>
                <a:schemeClr val="accent5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29514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75166125b7_0_64"/>
          <p:cNvSpPr txBox="1">
            <a:spLocks noGrp="1"/>
          </p:cNvSpPr>
          <p:nvPr>
            <p:ph type="title"/>
          </p:nvPr>
        </p:nvSpPr>
        <p:spPr>
          <a:xfrm>
            <a:off x="76200" y="0"/>
            <a:ext cx="91440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 dirty="0">
                <a:solidFill>
                  <a:srgbClr val="C00000"/>
                </a:solidFill>
              </a:rPr>
              <a:t>Key points</a:t>
            </a:r>
            <a:endParaRPr dirty="0"/>
          </a:p>
        </p:txBody>
      </p:sp>
      <p:sp>
        <p:nvSpPr>
          <p:cNvPr id="149" name="Google Shape;149;g175166125b7_0_64"/>
          <p:cNvSpPr txBox="1">
            <a:spLocks noGrp="1"/>
          </p:cNvSpPr>
          <p:nvPr>
            <p:ph type="body" idx="1"/>
          </p:nvPr>
        </p:nvSpPr>
        <p:spPr>
          <a:xfrm>
            <a:off x="152400" y="1028700"/>
            <a:ext cx="8839200" cy="4800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Increase in number of reported deaths in 2020 above age 50 years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Below age 50 deaths likely NOT COVID, but may reflect other causes or change in reporting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•"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Excess deaths age 50+ coincide with the first wave of SARS-CoV-2 infection in Sierra Leone, but no major excess deaths in subsequent waves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•"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Nationally representative data from HEAL-SL (round 2, covering COVID period) should provide more detailed information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7429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75166125b7_0_64"/>
          <p:cNvSpPr txBox="1">
            <a:spLocks noGrp="1"/>
          </p:cNvSpPr>
          <p:nvPr>
            <p:ph type="title"/>
          </p:nvPr>
        </p:nvSpPr>
        <p:spPr>
          <a:xfrm>
            <a:off x="76200" y="0"/>
            <a:ext cx="91440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 dirty="0">
                <a:solidFill>
                  <a:srgbClr val="C00000"/>
                </a:solidFill>
              </a:rPr>
              <a:t>Summary</a:t>
            </a:r>
            <a:endParaRPr dirty="0"/>
          </a:p>
        </p:txBody>
      </p:sp>
      <p:sp>
        <p:nvSpPr>
          <p:cNvPr id="149" name="Google Shape;149;g175166125b7_0_64"/>
          <p:cNvSpPr txBox="1">
            <a:spLocks noGrp="1"/>
          </p:cNvSpPr>
          <p:nvPr>
            <p:ph type="body" idx="1"/>
          </p:nvPr>
        </p:nvSpPr>
        <p:spPr>
          <a:xfrm>
            <a:off x="228600" y="1219200"/>
            <a:ext cx="8839200" cy="320425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en-CA" sz="2800" dirty="0">
                <a:latin typeface="Calibri"/>
                <a:ea typeface="Calibri"/>
                <a:cs typeface="Calibri"/>
                <a:sym typeface="Calibri"/>
              </a:rPr>
              <a:t>Sierra Leone had high rates of infection from SARS-CoV-2 in urban areas at all ages, including the elderly (60+)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en-CA" sz="2800" dirty="0">
                <a:latin typeface="Calibri"/>
                <a:ea typeface="Calibri"/>
                <a:cs typeface="Calibri"/>
                <a:sym typeface="Calibri"/>
              </a:rPr>
              <a:t>Low number of excess deaths during peak waves of SARS-CoV-2, except for first wave or Alpha wave in 2020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en-CA" sz="2800" dirty="0">
                <a:latin typeface="Calibri"/>
                <a:ea typeface="Calibri"/>
                <a:cs typeface="Calibri"/>
                <a:sym typeface="Calibri"/>
              </a:rPr>
              <a:t>Little evidence of excess deaths during Delta wave of 2021 or Omicron wave of 2021/2022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7429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920269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"/>
          <p:cNvSpPr txBox="1">
            <a:spLocks noGrp="1"/>
          </p:cNvSpPr>
          <p:nvPr>
            <p:ph type="title"/>
          </p:nvPr>
        </p:nvSpPr>
        <p:spPr>
          <a:xfrm>
            <a:off x="76200" y="0"/>
            <a:ext cx="91440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 dirty="0">
                <a:solidFill>
                  <a:srgbClr val="C00000"/>
                </a:solidFill>
              </a:rPr>
              <a:t>Background </a:t>
            </a:r>
            <a:endParaRPr dirty="0"/>
          </a:p>
        </p:txBody>
      </p:sp>
      <p:sp>
        <p:nvSpPr>
          <p:cNvPr id="87" name="Google Shape;87;p3"/>
          <p:cNvSpPr txBox="1">
            <a:spLocks noGrp="1"/>
          </p:cNvSpPr>
          <p:nvPr>
            <p:ph type="body" idx="1"/>
          </p:nvPr>
        </p:nvSpPr>
        <p:spPr>
          <a:xfrm>
            <a:off x="266700" y="1333509"/>
            <a:ext cx="8610600" cy="4191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>
              <a:spcBef>
                <a:spcPts val="560"/>
              </a:spcBef>
              <a:buSzPts val="2800"/>
              <a:buFont typeface="Arial"/>
              <a:buChar char="•"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Evidence of high SARS-CoV-2 seroprevalence in other urban African centres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Lower than expected mortality, and lower than expected hospitalizations due to COVID across most of the continent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Calibri"/>
              <a:buChar char="•"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Possibility that deaths due to COVID were not </a:t>
            </a:r>
            <a:r>
              <a:rPr lang="en-CA" sz="2800" dirty="0">
                <a:latin typeface="Calibri"/>
                <a:ea typeface="Calibri"/>
                <a:cs typeface="Calibri"/>
                <a:sym typeface="Calibri"/>
              </a:rPr>
              <a:t>detected due to home deaths and low registration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Calibri"/>
              <a:buChar char="•"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Excess mortality in 2020 and 2021 can provide insights 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</a:pP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DE9067BD-737A-7143-AA2E-476AD56DC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9613"/>
            <a:ext cx="9144000" cy="381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53DA49C-C27F-C040-B615-AA65C7D85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291545"/>
            <a:ext cx="90678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C00000"/>
                </a:solidFill>
                <a:latin typeface="+mj-lt"/>
              </a:rPr>
              <a:t>Viral waves/strains of COVID-19 cases in Sierra Leone and HEAL-SL sampling periods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8926445-B3D3-5642-A68F-80E8413EFF44}"/>
              </a:ext>
            </a:extLst>
          </p:cNvPr>
          <p:cNvCxnSpPr>
            <a:cxnSpLocks/>
          </p:cNvCxnSpPr>
          <p:nvPr/>
        </p:nvCxnSpPr>
        <p:spPr bwMode="auto">
          <a:xfrm>
            <a:off x="1143000" y="3276600"/>
            <a:ext cx="2133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C95D546-E3E9-E648-8480-4F3C8EFB106A}"/>
              </a:ext>
            </a:extLst>
          </p:cNvPr>
          <p:cNvCxnSpPr>
            <a:cxnSpLocks/>
          </p:cNvCxnSpPr>
          <p:nvPr/>
        </p:nvCxnSpPr>
        <p:spPr bwMode="auto">
          <a:xfrm>
            <a:off x="5029200" y="2133600"/>
            <a:ext cx="2286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91E4BB8-FE56-DB41-AF3F-88BA4FA4875F}"/>
              </a:ext>
            </a:extLst>
          </p:cNvPr>
          <p:cNvSpPr txBox="1"/>
          <p:nvPr/>
        </p:nvSpPr>
        <p:spPr>
          <a:xfrm>
            <a:off x="4724400" y="1524000"/>
            <a:ext cx="3126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HEAL-SL 2 (first part)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7A4CA3-A4DA-1B45-AE4C-8B6CD719FE20}"/>
              </a:ext>
            </a:extLst>
          </p:cNvPr>
          <p:cNvSpPr txBox="1"/>
          <p:nvPr/>
        </p:nvSpPr>
        <p:spPr>
          <a:xfrm>
            <a:off x="1295399" y="2743200"/>
            <a:ext cx="187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HEAL-SL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6CF683-1762-2D4D-A326-3189AE31A587}"/>
              </a:ext>
            </a:extLst>
          </p:cNvPr>
          <p:cNvSpPr txBox="1"/>
          <p:nvPr/>
        </p:nvSpPr>
        <p:spPr>
          <a:xfrm>
            <a:off x="762000" y="59436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80% of ~7700 reported cases are in Western Area Urban (Freetown) and Rural, and incoming passengers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11E6D5-13FD-E942-952E-6D4E5A1FD570}"/>
              </a:ext>
            </a:extLst>
          </p:cNvPr>
          <p:cNvSpPr txBox="1"/>
          <p:nvPr/>
        </p:nvSpPr>
        <p:spPr>
          <a:xfrm>
            <a:off x="6348717" y="2362200"/>
            <a:ext cx="1810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HEAL-SL 2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BFE9B0F-47A4-F643-92FD-109639F61F30}"/>
              </a:ext>
            </a:extLst>
          </p:cNvPr>
          <p:cNvCxnSpPr>
            <a:cxnSpLocks/>
          </p:cNvCxnSpPr>
          <p:nvPr/>
        </p:nvCxnSpPr>
        <p:spPr bwMode="auto">
          <a:xfrm>
            <a:off x="7315200" y="3048000"/>
            <a:ext cx="1981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5D9B250-2CD0-8442-AAB2-5A1ABE4AE6A0}"/>
              </a:ext>
            </a:extLst>
          </p:cNvPr>
          <p:cNvSpPr txBox="1"/>
          <p:nvPr/>
        </p:nvSpPr>
        <p:spPr>
          <a:xfrm>
            <a:off x="381000" y="3733800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accent2"/>
                </a:solidFill>
              </a:rPr>
              <a:t>Original strain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2F5D00-CADF-0648-8ADA-E092E5F84BD0}"/>
              </a:ext>
            </a:extLst>
          </p:cNvPr>
          <p:cNvSpPr txBox="1"/>
          <p:nvPr/>
        </p:nvSpPr>
        <p:spPr>
          <a:xfrm>
            <a:off x="3505200" y="3352800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accent2"/>
                </a:solidFill>
              </a:rPr>
              <a:t>~ Alpha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13ABC6-238F-6C4D-BE1F-E2E3D7FF5D26}"/>
              </a:ext>
            </a:extLst>
          </p:cNvPr>
          <p:cNvSpPr txBox="1"/>
          <p:nvPr/>
        </p:nvSpPr>
        <p:spPr>
          <a:xfrm>
            <a:off x="5791200" y="3124200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accent2"/>
                </a:solidFill>
              </a:rPr>
              <a:t>~ Delta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02B7F2-D900-FD40-9CB0-D49E2910EB61}"/>
              </a:ext>
            </a:extLst>
          </p:cNvPr>
          <p:cNvSpPr txBox="1"/>
          <p:nvPr/>
        </p:nvSpPr>
        <p:spPr>
          <a:xfrm>
            <a:off x="7696200" y="3733800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accent2"/>
                </a:solidFill>
              </a:rPr>
              <a:t>~ Omicron</a:t>
            </a:r>
          </a:p>
        </p:txBody>
      </p:sp>
    </p:spTree>
    <p:extLst>
      <p:ext uri="{BB962C8B-B14F-4D97-AF65-F5344CB8AC3E}">
        <p14:creationId xmlns:p14="http://schemas.microsoft.com/office/powerpoint/2010/main" val="267337905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60CAE-D5D5-554C-8DC7-560984F9E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194" y="707434"/>
            <a:ext cx="8711611" cy="1143000"/>
          </a:xfrm>
        </p:spPr>
        <p:txBody>
          <a:bodyPr/>
          <a:lstStyle/>
          <a:p>
            <a:r>
              <a:rPr lang="en-US" sz="3200" b="1" dirty="0">
                <a:solidFill>
                  <a:srgbClr val="C00000"/>
                </a:solidFill>
              </a:rPr>
              <a:t>Average deaths in peak COVID period in first viral wave (May-Jun 2020), Western Area Urban- no excess seen versus same months in 2018 and 2019 </a:t>
            </a:r>
            <a:r>
              <a:rPr lang="en-US" sz="3200" dirty="0">
                <a:solidFill>
                  <a:srgbClr val="C00000"/>
                </a:solidFill>
              </a:rPr>
              <a:t>(but other rounds not yet ready</a:t>
            </a:r>
            <a:r>
              <a:rPr lang="en-US" sz="3200" b="1" dirty="0">
                <a:solidFill>
                  <a:srgbClr val="C00000"/>
                </a:solidFill>
              </a:rPr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36"/>
          <a:stretch/>
        </p:blipFill>
        <p:spPr>
          <a:xfrm>
            <a:off x="1447801" y="6129867"/>
            <a:ext cx="5791200" cy="7623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667" b="14288"/>
          <a:stretch/>
        </p:blipFill>
        <p:spPr>
          <a:xfrm>
            <a:off x="2057400" y="2281328"/>
            <a:ext cx="4267200" cy="418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37816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2742" y="304800"/>
            <a:ext cx="9092630" cy="682625"/>
          </a:xfrm>
        </p:spPr>
        <p:txBody>
          <a:bodyPr/>
          <a:lstStyle/>
          <a:p>
            <a:r>
              <a:rPr lang="en-US" sz="4000" dirty="0">
                <a:latin typeface="+mj-lt"/>
              </a:rPr>
              <a:t>SARS-2-CoV Serosurvey in urban Bo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95400"/>
            <a:ext cx="8839200" cy="5638800"/>
          </a:xfrm>
        </p:spPr>
        <p:txBody>
          <a:bodyPr/>
          <a:lstStyle/>
          <a:p>
            <a:r>
              <a:rPr lang="en-US" sz="2800" dirty="0"/>
              <a:t>HEAL-SL DBS study covered about 4200 adults age 18+ randomly selected from about half of Bo urban areas</a:t>
            </a:r>
          </a:p>
          <a:p>
            <a:r>
              <a:rPr lang="en-US" sz="2800" dirty="0"/>
              <a:t>Field work was in July-Aug 2021 and repeated in same group in March 2022</a:t>
            </a:r>
          </a:p>
          <a:p>
            <a:r>
              <a:rPr lang="en-US" sz="2800" dirty="0"/>
              <a:t>224 of 4200 randomly selected for COVID antibody testing</a:t>
            </a:r>
          </a:p>
          <a:p>
            <a:r>
              <a:rPr lang="en-US" sz="2800" dirty="0"/>
              <a:t>144 retested in March 2022 (117 same person)</a:t>
            </a:r>
          </a:p>
          <a:p>
            <a:pPr lvl="1"/>
            <a:r>
              <a:rPr lang="en-US" dirty="0"/>
              <a:t>High quality chemiluminescence ELISA at Sinai Labs, Toronto</a:t>
            </a:r>
          </a:p>
          <a:p>
            <a:pPr lvl="1"/>
            <a:r>
              <a:rPr lang="en-US" dirty="0"/>
              <a:t>3 antigens- RBD, Spike and Nucleocapsid, Strictest analyses of RBD+ Spike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55108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A6DA879-03C9-2E42-0A42-7AD442A20715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748003"/>
          <a:ext cx="8686800" cy="2040256"/>
        </p:xfrm>
        <a:graphic>
          <a:graphicData uri="http://schemas.openxmlformats.org/drawingml/2006/table">
            <a:tbl>
              <a:tblPr firstRow="1" firstCol="1">
                <a:tableStyleId>{8799B23B-EC83-4686-B30A-512413B5E67A}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2813569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30499910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Antigen</a:t>
                      </a: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 = 224                                 N=144 (117 resampled</a:t>
                      </a:r>
                    </a:p>
                    <a:p>
                      <a:pPr algn="l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July-Aug 2021                      March 2022     </a:t>
                      </a:r>
                    </a:p>
                    <a:p>
                      <a:pPr algn="l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Delta wave                           post Omicron</a:t>
                      </a: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1268435303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RBD positive   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157 (70%)                                121 (84%)</a:t>
                      </a: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2486171986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Spike positive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 (90%)                                142 (99%)</a:t>
                      </a: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3587854370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RBD + Spike positive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155 (69%)                                121 (84%) </a:t>
                      </a: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913728817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BAF855A8-398D-8372-3918-298F3A42B8F3}"/>
              </a:ext>
            </a:extLst>
          </p:cNvPr>
          <p:cNvSpPr txBox="1">
            <a:spLocks/>
          </p:cNvSpPr>
          <p:nvPr/>
        </p:nvSpPr>
        <p:spPr>
          <a:xfrm>
            <a:off x="304800" y="76200"/>
            <a:ext cx="8458200" cy="564463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C00000"/>
                </a:solidFill>
              </a:rPr>
              <a:t>SARS-CoV-2 prevalence in urban adults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D3C4C0-7882-085C-4F8D-A53C0983D4C8}"/>
              </a:ext>
            </a:extLst>
          </p:cNvPr>
          <p:cNvSpPr txBox="1">
            <a:spLocks/>
          </p:cNvSpPr>
          <p:nvPr/>
        </p:nvSpPr>
        <p:spPr bwMode="auto">
          <a:xfrm>
            <a:off x="152400" y="2788259"/>
            <a:ext cx="8991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65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9pPr>
          </a:lstStyle>
          <a:p>
            <a:pPr algn="l"/>
            <a:r>
              <a:rPr lang="en-US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43 Pre-Pandemic samples (2019) tested: </a:t>
            </a:r>
            <a:r>
              <a:rPr 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RBD +Spike positive: 0 (0%)</a:t>
            </a:r>
          </a:p>
          <a:p>
            <a:pPr algn="l"/>
            <a:endParaRPr lang="en-US" sz="20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 Of 77 Delta wave samples tested, </a:t>
            </a:r>
            <a:r>
              <a:rPr lang="en-US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37 (48%) </a:t>
            </a:r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had significant neutralizing response</a:t>
            </a:r>
            <a:endParaRPr lang="en-US" sz="20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Age pattern- Spike positive (Delta wave), n=224</a:t>
            </a:r>
          </a:p>
          <a:p>
            <a:pPr algn="l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	Age group 	Prevalence</a:t>
            </a:r>
          </a:p>
          <a:p>
            <a:pPr algn="l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18-24</a:t>
            </a:r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93</a:t>
            </a:r>
            <a:r>
              <a:rPr lang="en-US" sz="2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% </a:t>
            </a:r>
            <a:r>
              <a:rPr lang="en-US" sz="2000" b="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(69)</a:t>
            </a:r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algn="l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25</a:t>
            </a:r>
            <a:r>
              <a:rPr lang="en-US" sz="2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-49</a:t>
            </a:r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90</a:t>
            </a:r>
            <a:r>
              <a:rPr lang="en-US" sz="2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% </a:t>
            </a:r>
            <a:r>
              <a:rPr lang="en-US" sz="2000" b="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(93)</a:t>
            </a:r>
            <a:endParaRPr 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50-70 </a:t>
            </a:r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87</a:t>
            </a:r>
            <a:r>
              <a:rPr lang="en-US" sz="2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% </a:t>
            </a:r>
            <a:r>
              <a:rPr lang="en-US" sz="2000" b="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(41)</a:t>
            </a:r>
            <a:endParaRPr lang="en-US" sz="20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sz="20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04019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rgbClr val="C00000"/>
                </a:solidFill>
              </a:rPr>
              <a:t>Did COVID kill?  Method: </a:t>
            </a:r>
            <a:r>
              <a:rPr lang="en-US" b="1" dirty="0">
                <a:solidFill>
                  <a:srgbClr val="C00000"/>
                </a:solidFill>
              </a:rPr>
              <a:t>examine various mortality data sources</a:t>
            </a:r>
            <a:endParaRPr dirty="0"/>
          </a:p>
        </p:txBody>
      </p:sp>
      <p:sp>
        <p:nvSpPr>
          <p:cNvPr id="93" name="Google Shape;93;p4"/>
          <p:cNvSpPr txBox="1">
            <a:spLocks noGrp="1"/>
          </p:cNvSpPr>
          <p:nvPr>
            <p:ph type="body" idx="1"/>
          </p:nvPr>
        </p:nvSpPr>
        <p:spPr>
          <a:xfrm>
            <a:off x="347133" y="1447800"/>
            <a:ext cx="8839200" cy="4800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4 Research Assistants visited every burial ground in Bo City, and collected from tombstones, villagers, and burial forms: 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Age, Sex, and Date of Death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Bo City Cemetery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•"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Additional data from 1-1-7 Call Line and Bo Government Mortuary  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•"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Non-fatal Mercy Hospital admissions</a:t>
            </a:r>
            <a:endParaRPr sz="2800" dirty="0"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7429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75166125b7_0_28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800" b="1" dirty="0">
                <a:solidFill>
                  <a:srgbClr val="C00000"/>
                </a:solidFill>
              </a:rPr>
              <a:t>Death rate per 100,000 population in two mortality data sources in Bo</a:t>
            </a:r>
            <a:endParaRPr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117" name="Google Shape;117;g175166125b7_0_28"/>
          <p:cNvGraphicFramePr/>
          <p:nvPr>
            <p:extLst>
              <p:ext uri="{D42A27DB-BD31-4B8C-83A1-F6EECF244321}">
                <p14:modId xmlns:p14="http://schemas.microsoft.com/office/powerpoint/2010/main" val="1190191781"/>
              </p:ext>
            </p:extLst>
          </p:nvPr>
        </p:nvGraphicFramePr>
        <p:xfrm>
          <a:off x="304812" y="1299631"/>
          <a:ext cx="6827500" cy="5431266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70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6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6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2400" b="1" u="none" strike="noStrike" cap="none" dirty="0">
                          <a:solidFill>
                            <a:srgbClr val="000000"/>
                          </a:solidFill>
                          <a:sym typeface="Century Gothic"/>
                        </a:rPr>
                        <a:t>Year</a:t>
                      </a:r>
                      <a:endParaRPr lang="en-US" sz="2400" b="1" i="0" u="none" strike="noStrike" cap="none" dirty="0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2400" b="1" u="none" strike="noStrike" cap="none" dirty="0">
                          <a:solidFill>
                            <a:srgbClr val="000000"/>
                          </a:solidFill>
                          <a:sym typeface="Century Gothic"/>
                        </a:rPr>
                        <a:t>15-24</a:t>
                      </a:r>
                      <a:endParaRPr lang="en-US" sz="2400" b="1" i="0" u="none" strike="noStrike" cap="none" dirty="0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2400" b="1" u="none" strike="noStrike" cap="none" dirty="0">
                          <a:solidFill>
                            <a:srgbClr val="000000"/>
                          </a:solidFill>
                          <a:sym typeface="Century Gothic"/>
                        </a:rPr>
                        <a:t>25-49</a:t>
                      </a:r>
                      <a:endParaRPr lang="en-US" sz="2400" b="1" i="0" u="none" strike="noStrike" cap="none" dirty="0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2400" b="1" u="none" strike="noStrike" cap="none" dirty="0">
                          <a:solidFill>
                            <a:srgbClr val="000000"/>
                          </a:solidFill>
                          <a:sym typeface="Century Gothic"/>
                        </a:rPr>
                        <a:t>50+</a:t>
                      </a:r>
                      <a:endParaRPr lang="en-US" sz="2400" b="1" i="0" u="none" strike="noStrike" cap="none" dirty="0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3801779050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2400" b="0" u="none" strike="noStrike" cap="none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sym typeface="Century Gothic"/>
                        </a:rPr>
                        <a:t>Bo City Cemetery, Total deaths=1877</a:t>
                      </a:r>
                      <a:endParaRPr lang="en-US" sz="2400" b="0" i="0" u="none" strike="noStrike" cap="none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20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20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20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6123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b="1" u="none" strike="noStrike" cap="none" dirty="0">
                          <a:sym typeface="Calibri"/>
                        </a:rPr>
                        <a:t>2019</a:t>
                      </a:r>
                      <a:endParaRPr sz="24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u="none" strike="noStrike" cap="none" dirty="0">
                          <a:sym typeface="Calibri"/>
                        </a:rPr>
                        <a:t>15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u="none" strike="noStrike" cap="none" dirty="0">
                          <a:sym typeface="Calibri"/>
                        </a:rPr>
                        <a:t>70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u="none" strike="noStrike" cap="none" dirty="0">
                          <a:sym typeface="Calibri"/>
                        </a:rPr>
                        <a:t>120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b="1" u="none" strike="noStrike" cap="none" dirty="0">
                          <a:solidFill>
                            <a:srgbClr val="C00000"/>
                          </a:solidFill>
                          <a:sym typeface="Calibri"/>
                        </a:rPr>
                        <a:t>2020</a:t>
                      </a:r>
                      <a:endParaRPr sz="2400" b="1" u="none" strike="noStrike" cap="none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b="1" u="none" strike="noStrike" cap="none" dirty="0">
                          <a:solidFill>
                            <a:srgbClr val="C00000"/>
                          </a:solidFill>
                          <a:sym typeface="Calibri"/>
                        </a:rPr>
                        <a:t>20</a:t>
                      </a:r>
                      <a:endParaRPr sz="2400" b="1" u="none" strike="noStrike" cap="none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b="1" u="none" strike="noStrike" cap="none" dirty="0">
                          <a:solidFill>
                            <a:srgbClr val="C00000"/>
                          </a:solidFill>
                          <a:sym typeface="Calibri"/>
                        </a:rPr>
                        <a:t>120</a:t>
                      </a:r>
                      <a:endParaRPr sz="2400" b="1" u="none" strike="noStrike" cap="none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b="1" u="none" strike="noStrike" cap="none" dirty="0">
                          <a:solidFill>
                            <a:srgbClr val="C00000"/>
                          </a:solidFill>
                          <a:sym typeface="Calibri"/>
                        </a:rPr>
                        <a:t>212</a:t>
                      </a:r>
                      <a:endParaRPr sz="2400" b="1" u="none" strike="noStrike" cap="none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b="1" u="none" strike="noStrike" cap="none" dirty="0">
                          <a:sym typeface="Calibri"/>
                        </a:rPr>
                        <a:t>2021</a:t>
                      </a:r>
                      <a:endParaRPr sz="24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u="none" strike="noStrike" cap="none" dirty="0">
                          <a:sym typeface="Calibri"/>
                        </a:rPr>
                        <a:t>12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u="none" strike="noStrike" cap="none" dirty="0">
                          <a:sym typeface="Calibri"/>
                        </a:rPr>
                        <a:t>68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u="none" strike="noStrike" cap="none" dirty="0">
                          <a:sym typeface="Calibri"/>
                        </a:rPr>
                        <a:t>141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2400" b="0" u="none" strike="noStrike" cap="none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sym typeface="Century Gothic"/>
                        </a:rPr>
                        <a:t>1-1-7 Reported deaths, Total deaths=</a:t>
                      </a:r>
                      <a:r>
                        <a:rPr lang="en-US" sz="2400" b="0" u="none" strike="noStrike" cap="none" baseline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sym typeface="Century Gothic"/>
                        </a:rPr>
                        <a:t>3711</a:t>
                      </a:r>
                      <a:endParaRPr lang="en-US" sz="2400" b="0" i="0" u="none" strike="noStrike" cap="none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20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20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20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8085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b="1" u="none" strike="noStrike" cap="none" dirty="0">
                          <a:sym typeface="Calibri"/>
                        </a:rPr>
                        <a:t>2019</a:t>
                      </a:r>
                      <a:endParaRPr sz="24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u="none" strike="noStrike" cap="none" dirty="0">
                          <a:sym typeface="Calibri"/>
                        </a:rPr>
                        <a:t>7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u="none" strike="noStrike" cap="none" dirty="0">
                          <a:sym typeface="Calibri"/>
                        </a:rPr>
                        <a:t>41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u="none" strike="noStrike" cap="none" dirty="0">
                          <a:sym typeface="Calibri"/>
                        </a:rPr>
                        <a:t>73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40238821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b="1" u="none" strike="noStrike" cap="none" dirty="0">
                          <a:solidFill>
                            <a:srgbClr val="C00000"/>
                          </a:solidFill>
                          <a:sym typeface="Calibri"/>
                        </a:rPr>
                        <a:t>2020</a:t>
                      </a:r>
                      <a:endParaRPr sz="2400" b="1" u="none" strike="noStrike" cap="none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b="1" u="none" strike="noStrike" cap="none" dirty="0">
                          <a:solidFill>
                            <a:srgbClr val="C00000"/>
                          </a:solidFill>
                          <a:sym typeface="Calibri"/>
                        </a:rPr>
                        <a:t>16</a:t>
                      </a:r>
                      <a:endParaRPr sz="2400" b="1" u="none" strike="noStrike" cap="none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b="1" u="none" strike="noStrike" cap="none" dirty="0">
                          <a:solidFill>
                            <a:srgbClr val="C00000"/>
                          </a:solidFill>
                          <a:sym typeface="Calibri"/>
                        </a:rPr>
                        <a:t>63</a:t>
                      </a:r>
                      <a:endParaRPr sz="2400" b="1" u="none" strike="noStrike" cap="none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b="1" u="none" strike="noStrike" cap="none" dirty="0">
                          <a:solidFill>
                            <a:srgbClr val="C00000"/>
                          </a:solidFill>
                          <a:sym typeface="Calibri"/>
                        </a:rPr>
                        <a:t>122</a:t>
                      </a:r>
                      <a:endParaRPr sz="2400" b="1" u="none" strike="noStrike" cap="none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3966853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b="1" u="none" strike="noStrike" cap="none" dirty="0">
                          <a:sym typeface="Calibri"/>
                        </a:rPr>
                        <a:t>2021</a:t>
                      </a:r>
                      <a:endParaRPr sz="24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u="none" strike="noStrike" cap="none" dirty="0">
                          <a:sym typeface="Calibri"/>
                        </a:rPr>
                        <a:t>9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u="none" strike="noStrike" cap="none" dirty="0">
                          <a:sym typeface="Calibri"/>
                        </a:rPr>
                        <a:t>42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u="none" strike="noStrike" cap="none" dirty="0">
                          <a:sym typeface="Calibri"/>
                        </a:rPr>
                        <a:t>56</a:t>
                      </a:r>
                      <a:endParaRPr sz="2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4261698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g175166125b7_0_52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69030"/>
            <a:ext cx="8991600" cy="4617561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g175166125b7_0_52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 b="1" dirty="0">
                <a:solidFill>
                  <a:srgbClr val="C00000"/>
                </a:solidFill>
              </a:rPr>
              <a:t>Bo City Cemetery age 50+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 b="1" dirty="0">
                <a:solidFill>
                  <a:srgbClr val="C00000"/>
                </a:solidFill>
              </a:rPr>
              <a:t>Deaths by week 2020-2021</a:t>
            </a:r>
            <a:endParaRPr lang="en-US" sz="3600" b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D9B250-2CD0-8442-AAB2-5A1ABE4AE6A0}"/>
              </a:ext>
            </a:extLst>
          </p:cNvPr>
          <p:cNvSpPr txBox="1"/>
          <p:nvPr/>
        </p:nvSpPr>
        <p:spPr>
          <a:xfrm>
            <a:off x="925945" y="3610787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accent2"/>
                </a:solidFill>
              </a:rPr>
              <a:t>Original strain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2F5D00-CADF-0648-8ADA-E092E5F84BD0}"/>
              </a:ext>
            </a:extLst>
          </p:cNvPr>
          <p:cNvSpPr txBox="1"/>
          <p:nvPr/>
        </p:nvSpPr>
        <p:spPr>
          <a:xfrm>
            <a:off x="3108036" y="2641600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accent2"/>
                </a:solidFill>
              </a:rPr>
              <a:t>~ Alpha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13ABC6-238F-6C4D-BE1F-E2E3D7FF5D26}"/>
              </a:ext>
            </a:extLst>
          </p:cNvPr>
          <p:cNvSpPr txBox="1"/>
          <p:nvPr/>
        </p:nvSpPr>
        <p:spPr>
          <a:xfrm>
            <a:off x="4263376" y="1662103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accent2"/>
                </a:solidFill>
              </a:rPr>
              <a:t>~ Delta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02B7F2-D900-FD40-9CB0-D49E2910EB61}"/>
              </a:ext>
            </a:extLst>
          </p:cNvPr>
          <p:cNvSpPr txBox="1"/>
          <p:nvPr/>
        </p:nvSpPr>
        <p:spPr>
          <a:xfrm>
            <a:off x="5581072" y="3061977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accent2"/>
                </a:solidFill>
              </a:rPr>
              <a:t>~ Omicron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02B7F2-D900-FD40-9CB0-D49E2910EB61}"/>
              </a:ext>
            </a:extLst>
          </p:cNvPr>
          <p:cNvSpPr txBox="1"/>
          <p:nvPr/>
        </p:nvSpPr>
        <p:spPr>
          <a:xfrm>
            <a:off x="5134020" y="2355353"/>
            <a:ext cx="3536546" cy="6463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FF0000"/>
                </a:solidFill>
              </a:rPr>
              <a:t>Bo City Cemetery</a:t>
            </a:r>
          </a:p>
          <a:p>
            <a:r>
              <a:rPr lang="en-US" sz="1800" i="1" dirty="0" smtClean="0">
                <a:solidFill>
                  <a:schemeClr val="accent5">
                    <a:lumMod val="90000"/>
                  </a:schemeClr>
                </a:solidFill>
              </a:rPr>
              <a:t>Sierra Leone COVID Cases (WHO)</a:t>
            </a:r>
            <a:endParaRPr lang="en-US" sz="1800" i="1" dirty="0">
              <a:solidFill>
                <a:schemeClr val="accent5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GHR standard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GHR standart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Unicode MS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Unicode MS" pitchFamily="-110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733</Words>
  <Application>Microsoft Office PowerPoint</Application>
  <PresentationFormat>On-screen Show (4:3)</PresentationFormat>
  <Paragraphs>133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MS PGothic</vt:lpstr>
      <vt:lpstr>MS PGothic</vt:lpstr>
      <vt:lpstr>Arial</vt:lpstr>
      <vt:lpstr>Arial Unicode MS</vt:lpstr>
      <vt:lpstr>Calibri</vt:lpstr>
      <vt:lpstr>Century Gothic</vt:lpstr>
      <vt:lpstr>CGHR standard</vt:lpstr>
      <vt:lpstr>PowerPoint Presentation</vt:lpstr>
      <vt:lpstr>Background </vt:lpstr>
      <vt:lpstr>Viral waves/strains of COVID-19 cases in Sierra Leone and HEAL-SL sampling periods</vt:lpstr>
      <vt:lpstr>Average deaths in peak COVID period in first viral wave (May-Jun 2020), Western Area Urban- no excess seen versus same months in 2018 and 2019 (but other rounds not yet ready)</vt:lpstr>
      <vt:lpstr>SARS-2-CoV Serosurvey in urban Bo</vt:lpstr>
      <vt:lpstr>PowerPoint Presentation</vt:lpstr>
      <vt:lpstr>Did COVID kill?  Method: examine various mortality data sources</vt:lpstr>
      <vt:lpstr>Death rate per 100,000 population in two mortality data sources in Bo</vt:lpstr>
      <vt:lpstr>Bo City Cemetery age 50+ Deaths by week 2020-2021</vt:lpstr>
      <vt:lpstr>PowerPoint Presentation</vt:lpstr>
      <vt:lpstr>Bo Government Hospital Mortuary ages 50+, deaths by week 2020-21</vt:lpstr>
      <vt:lpstr>Mercy Hospital Admissions ages 50+ by week, 2020-21</vt:lpstr>
      <vt:lpstr>Key points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Ahmed Osman</cp:lastModifiedBy>
  <cp:revision>8</cp:revision>
  <dcterms:modified xsi:type="dcterms:W3CDTF">2022-11-30T08:14:27Z</dcterms:modified>
</cp:coreProperties>
</file>